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93" r:id="rId6"/>
    <p:sldId id="278" r:id="rId7"/>
    <p:sldId id="298" r:id="rId8"/>
    <p:sldId id="300" r:id="rId9"/>
    <p:sldId id="308" r:id="rId10"/>
    <p:sldId id="295" r:id="rId11"/>
    <p:sldId id="299" r:id="rId12"/>
    <p:sldId id="286" r:id="rId13"/>
    <p:sldId id="283" r:id="rId14"/>
    <p:sldId id="309" r:id="rId15"/>
    <p:sldId id="289" r:id="rId16"/>
    <p:sldId id="306" r:id="rId17"/>
    <p:sldId id="288" r:id="rId18"/>
    <p:sldId id="287" r:id="rId19"/>
    <p:sldId id="291" r:id="rId20"/>
    <p:sldId id="292" r:id="rId21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BCBEC0"/>
    <a:srgbClr val="E6E7E8"/>
    <a:srgbClr val="006325"/>
    <a:srgbClr val="FFD4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1" autoAdjust="0"/>
  </p:normalViewPr>
  <p:slideViewPr>
    <p:cSldViewPr>
      <p:cViewPr>
        <p:scale>
          <a:sx n="100" d="100"/>
          <a:sy n="100" d="100"/>
        </p:scale>
        <p:origin x="-18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090" y="-90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r">
              <a:defRPr sz="1200"/>
            </a:lvl1pPr>
          </a:lstStyle>
          <a:p>
            <a:fld id="{DFD8689B-8ED3-4634-AB4E-EF720CC0C77A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r">
              <a:defRPr sz="1200"/>
            </a:lvl1pPr>
          </a:lstStyle>
          <a:p>
            <a:fld id="{B5C55CCD-3BDC-4089-81C2-54140493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1" tIns="45856" rIns="91711" bIns="458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7" y="4451347"/>
            <a:ext cx="5609588" cy="4217989"/>
          </a:xfrm>
          <a:prstGeom prst="rect">
            <a:avLst/>
          </a:prstGeom>
        </p:spPr>
        <p:txBody>
          <a:bodyPr vert="horz" lIns="91711" tIns="45856" rIns="91711" bIns="458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902692"/>
            <a:ext cx="3037735" cy="468311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C3CB-48A2-4C6E-9D8D-9C534A317D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9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9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8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5505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9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B42B-E76D-4EAA-8506-9F64E7879E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46048" y="152400"/>
            <a:ext cx="7693152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7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110728" y="6172200"/>
            <a:ext cx="57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D79E14-A5CB-4B11-98BD-C2699C7313C6}" type="slidenum">
              <a:rPr lang="en-US" sz="1600" b="1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 txBox="1">
            <a:spLocks/>
          </p:cNvSpPr>
          <p:nvPr/>
        </p:nvSpPr>
        <p:spPr>
          <a:xfrm>
            <a:off x="457200" y="1219200"/>
            <a:ext cx="39624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b="1" dirty="0" smtClean="0">
                <a:solidFill>
                  <a:schemeClr val="tx1"/>
                </a:solidFill>
              </a:rPr>
              <a:t>Washoe County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Board of Adjustment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400" b="1" i="1" dirty="0" smtClean="0">
                <a:solidFill>
                  <a:schemeClr val="tx1"/>
                </a:solidFill>
              </a:rPr>
              <a:t>August 2, 2018</a:t>
            </a:r>
          </a:p>
          <a:p>
            <a:endParaRPr lang="en-US" sz="2000" b="1" dirty="0" smtClean="0"/>
          </a:p>
          <a:p>
            <a:r>
              <a:rPr lang="en-US" b="1" cap="small" dirty="0" smtClean="0">
                <a:solidFill>
                  <a:srgbClr val="0054A4"/>
                </a:solidFill>
              </a:rPr>
              <a:t>Taylor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1222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/>
              <a:t>Variance Case No. WPVAR18-0001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9" t="3364" r="11487" b="6351"/>
          <a:stretch/>
        </p:blipFill>
        <p:spPr>
          <a:xfrm>
            <a:off x="4419600" y="1180214"/>
            <a:ext cx="4419600" cy="4497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5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Site Photo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b="3590"/>
          <a:stretch/>
        </p:blipFill>
        <p:spPr>
          <a:xfrm>
            <a:off x="1728216" y="983512"/>
            <a:ext cx="5687568" cy="48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Minimal impacts on surrounding area</a:t>
            </a:r>
          </a:p>
          <a:p>
            <a:r>
              <a:rPr lang="en-US" dirty="0" smtClean="0"/>
              <a:t>Safer primary method for accessing home &amp; garage</a:t>
            </a:r>
          </a:p>
          <a:p>
            <a:r>
              <a:rPr lang="en-US" dirty="0" smtClean="0"/>
              <a:t>No safety impacts expected for pedestrians along Drake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July 5: South Truckee Meadows/Washoe Valley CAB</a:t>
            </a:r>
          </a:p>
          <a:p>
            <a:r>
              <a:rPr lang="en-US" dirty="0" smtClean="0"/>
              <a:t>Voted unanimously to forward comments (no recommendation)</a:t>
            </a:r>
          </a:p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Soils on the property</a:t>
            </a:r>
          </a:p>
          <a:p>
            <a:pPr lvl="1"/>
            <a:r>
              <a:rPr lang="en-US" dirty="0" smtClean="0"/>
              <a:t>Difference between bridge standards in Incline Village vs. Washoe Valley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Citizen Advisory Board (CAB)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4038601"/>
          </a:xfrm>
        </p:spPr>
        <p:txBody>
          <a:bodyPr>
            <a:normAutofit/>
          </a:bodyPr>
          <a:lstStyle/>
          <a:p>
            <a:r>
              <a:rPr lang="en-US" dirty="0" smtClean="0"/>
              <a:t>Notice provided to 37 owners of 40 parcels within 750-ft.</a:t>
            </a:r>
          </a:p>
          <a:p>
            <a:r>
              <a:rPr lang="en-US" dirty="0" smtClean="0"/>
              <a:t>No comments received regarding this request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Public Notice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5428" r="6662" b="23151"/>
          <a:stretch/>
        </p:blipFill>
        <p:spPr>
          <a:xfrm>
            <a:off x="4729716" y="1077935"/>
            <a:ext cx="4185684" cy="4702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49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648200"/>
          </a:xfrm>
        </p:spPr>
        <p:txBody>
          <a:bodyPr>
            <a:normAutofit fontScale="92500"/>
          </a:bodyPr>
          <a:lstStyle/>
          <a:p>
            <a:r>
              <a:rPr lang="en-US" spc="-20" dirty="0" smtClean="0"/>
              <a:t>Washoe County Community Services Department</a:t>
            </a:r>
          </a:p>
          <a:p>
            <a:pPr lvl="1"/>
            <a:r>
              <a:rPr lang="en-US" sz="3100" dirty="0" smtClean="0"/>
              <a:t>Planning </a:t>
            </a:r>
            <a:r>
              <a:rPr lang="en-US" sz="3100" dirty="0" smtClean="0"/>
              <a:t>and </a:t>
            </a:r>
            <a:r>
              <a:rPr lang="en-US" sz="3100" dirty="0" smtClean="0"/>
              <a:t>Building</a:t>
            </a:r>
          </a:p>
          <a:p>
            <a:pPr lvl="1"/>
            <a:r>
              <a:rPr lang="en-US" sz="3100" dirty="0" smtClean="0"/>
              <a:t>Engineering </a:t>
            </a:r>
            <a:r>
              <a:rPr lang="en-US" sz="3100" dirty="0" smtClean="0"/>
              <a:t>and </a:t>
            </a:r>
            <a:r>
              <a:rPr lang="en-US" sz="3100" dirty="0" smtClean="0"/>
              <a:t>Capital Projects</a:t>
            </a:r>
          </a:p>
          <a:p>
            <a:r>
              <a:rPr lang="en-US" dirty="0" smtClean="0"/>
              <a:t>Truckee Meadows Fire Protection District</a:t>
            </a:r>
          </a:p>
          <a:p>
            <a:r>
              <a:rPr lang="en-US" dirty="0"/>
              <a:t>Washoe County Health District</a:t>
            </a:r>
          </a:p>
          <a:p>
            <a:r>
              <a:rPr lang="en-US" dirty="0" smtClean="0"/>
              <a:t>Regional Transportation Commission</a:t>
            </a:r>
          </a:p>
          <a:p>
            <a:r>
              <a:rPr lang="en-US" dirty="0" smtClean="0"/>
              <a:t>Washoe-Storey Conservation District</a:t>
            </a:r>
          </a:p>
          <a:p>
            <a:r>
              <a:rPr lang="en-US" dirty="0" smtClean="0"/>
              <a:t>AT&amp;T and NV Energy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Reviewing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191000"/>
          </a:xfrm>
        </p:spPr>
        <p:txBody>
          <a:bodyPr>
            <a:normAutofit/>
          </a:bodyPr>
          <a:lstStyle/>
          <a:p>
            <a:pPr marL="609600" indent="-609600">
              <a:buFont typeface="+mj-lt"/>
              <a:buAutoNum type="arabicPeriod"/>
            </a:pPr>
            <a:r>
              <a:rPr lang="en-US" dirty="0" smtClean="0"/>
              <a:t>Special Circumstances</a:t>
            </a:r>
          </a:p>
          <a:p>
            <a:pPr marL="609600" indent="-609600">
              <a:buFont typeface="+mj-lt"/>
              <a:buAutoNum type="arabicPeriod"/>
            </a:pPr>
            <a:r>
              <a:rPr lang="en-US" dirty="0" smtClean="0"/>
              <a:t>No Detriment</a:t>
            </a:r>
            <a:endParaRPr lang="en-US" dirty="0"/>
          </a:p>
          <a:p>
            <a:pPr marL="609600" indent="-609600">
              <a:buFont typeface="+mj-lt"/>
              <a:buAutoNum type="arabicPeriod"/>
            </a:pPr>
            <a:r>
              <a:rPr lang="en-US" dirty="0" smtClean="0"/>
              <a:t>No Special Privileges</a:t>
            </a:r>
          </a:p>
          <a:p>
            <a:pPr marL="609600" indent="-609600">
              <a:buFont typeface="+mj-lt"/>
              <a:buAutoNum type="arabicPeriod"/>
            </a:pPr>
            <a:r>
              <a:rPr lang="en-US" dirty="0" smtClean="0"/>
              <a:t>Use Authorized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Recommendation:</a:t>
            </a:r>
            <a:r>
              <a:rPr lang="en-US" dirty="0" smtClean="0"/>
              <a:t> Approval with conditions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Required Findings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42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kern="0" dirty="0" smtClean="0"/>
              <a:t>I </a:t>
            </a:r>
            <a:r>
              <a:rPr lang="en-US" b="0" kern="0" dirty="0"/>
              <a:t>move that, after giving reasoned consideration to the information contained in the staff report and information received during the public hearing, the Washoe County Board of Adjustment approve Variance Case </a:t>
            </a:r>
            <a:r>
              <a:rPr lang="en-US" b="0" kern="0" dirty="0" smtClean="0"/>
              <a:t>WPVAR18-0001 </a:t>
            </a:r>
            <a:r>
              <a:rPr lang="en-US" b="0" kern="0" dirty="0"/>
              <a:t>for Gary and Melanie Taylor, with the Conditions of Approval included as Exhibit A for this matter, having made all four required findings in accordance with Washoe County Development Code Section </a:t>
            </a:r>
            <a:r>
              <a:rPr lang="en-US" b="0" kern="0" dirty="0" smtClean="0"/>
              <a:t>110.804.25.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Possible Motion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42836" cy="792162"/>
          </a:xfrm>
        </p:spPr>
        <p:txBody>
          <a:bodyPr/>
          <a:lstStyle/>
          <a:p>
            <a:pPr algn="l"/>
            <a:r>
              <a:rPr lang="en-US" dirty="0" smtClean="0"/>
              <a:t>Vicinity Map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3733800" cy="4448175"/>
          </a:xfrm>
        </p:spPr>
        <p:txBody>
          <a:bodyPr>
            <a:normAutofit/>
          </a:bodyPr>
          <a:lstStyle/>
          <a:p>
            <a:r>
              <a:rPr lang="en-US" sz="2500" spc="-30" dirty="0" smtClean="0"/>
              <a:t>4340 Drake Way in east Washoe Valley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¼ mile north of Jumbo Grade</a:t>
            </a:r>
          </a:p>
          <a:p>
            <a:endParaRPr lang="en-US" sz="2500" dirty="0"/>
          </a:p>
          <a:p>
            <a:r>
              <a:rPr lang="en-US" sz="2500" dirty="0"/>
              <a:t> Low Density </a:t>
            </a:r>
            <a:r>
              <a:rPr lang="en-US" sz="2500" dirty="0" smtClean="0"/>
              <a:t>Suburban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 smtClean="0"/>
              <a:t>.96-acres</a:t>
            </a:r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52601"/>
            <a:ext cx="3881170" cy="45527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5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Reduce 15-ft front yard setback to 0-feet for a driveway bridge and walkway bridge up to 6-feet high</a:t>
            </a:r>
          </a:p>
          <a:p>
            <a:r>
              <a:rPr lang="en-US" dirty="0" smtClean="0"/>
              <a:t>10-ft from edge of Drake Way pavement</a:t>
            </a:r>
          </a:p>
          <a:p>
            <a:r>
              <a:rPr lang="en-US" dirty="0" smtClean="0"/>
              <a:t>3-ft high steel mesh safety railing</a:t>
            </a:r>
          </a:p>
          <a:p>
            <a:r>
              <a:rPr lang="en-US" dirty="0" smtClean="0"/>
              <a:t>Home is NOT part of this request – it meets setbacks</a:t>
            </a:r>
          </a:p>
          <a:p>
            <a:r>
              <a:rPr lang="en-US" dirty="0" smtClean="0"/>
              <a:t>Property has slopes &gt;20%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Overview of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Decks &lt;18” don’t have setback standards</a:t>
            </a:r>
          </a:p>
          <a:p>
            <a:pPr lvl="1"/>
            <a:r>
              <a:rPr lang="en-US" dirty="0" smtClean="0"/>
              <a:t>Proposed decks are up to 6-ft in height</a:t>
            </a:r>
          </a:p>
          <a:p>
            <a:pPr lvl="1"/>
            <a:r>
              <a:rPr lang="en-US" dirty="0" smtClean="0"/>
              <a:t>At front setback, drive deck is 4’-9” above grade and walk deck is 4-ft above grade</a:t>
            </a:r>
          </a:p>
          <a:p>
            <a:r>
              <a:rPr lang="en-US" dirty="0" smtClean="0"/>
              <a:t>Context: Tahoe area allows drive/walk decks in front yard setback on downslope lots. Rest of County does not have this exemption.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Relevant Code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Slopes over 20%</a:t>
            </a:r>
          </a:p>
          <a:p>
            <a:r>
              <a:rPr lang="en-US" dirty="0" smtClean="0"/>
              <a:t>Home location minimizes disturbance as it is near the roadway</a:t>
            </a:r>
          </a:p>
          <a:p>
            <a:r>
              <a:rPr lang="en-US" dirty="0" smtClean="0"/>
              <a:t>Well/septic locations/setbacks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Property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162800" cy="792162"/>
          </a:xfrm>
        </p:spPr>
        <p:txBody>
          <a:bodyPr/>
          <a:lstStyle/>
          <a:p>
            <a:pPr algn="l"/>
            <a:r>
              <a:rPr lang="en-US" dirty="0" smtClean="0"/>
              <a:t>Site Plan (Excerpt)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718" r="12019"/>
          <a:stretch/>
        </p:blipFill>
        <p:spPr bwMode="auto">
          <a:xfrm>
            <a:off x="1375296" y="990190"/>
            <a:ext cx="6393409" cy="4877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 rot="1582096">
            <a:off x="3217545" y="1644650"/>
            <a:ext cx="1114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DRAKE WAY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70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Aerial Photo w/2-ft Contours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/>
        </p:blipFill>
        <p:spPr>
          <a:xfrm>
            <a:off x="1038225" y="1006050"/>
            <a:ext cx="7067550" cy="48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East Elevation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98620" y="1137841"/>
            <a:ext cx="8346760" cy="4605461"/>
            <a:chOff x="0" y="0"/>
            <a:chExt cx="7258050" cy="40050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" r="11731"/>
            <a:stretch/>
          </p:blipFill>
          <p:spPr bwMode="auto">
            <a:xfrm>
              <a:off x="0" y="200025"/>
              <a:ext cx="7258050" cy="31813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291634" y="2095500"/>
              <a:ext cx="2559382" cy="1909581"/>
              <a:chOff x="-832816" y="0"/>
              <a:chExt cx="2559382" cy="1909581"/>
            </a:xfrm>
          </p:grpSpPr>
          <p:sp>
            <p:nvSpPr>
              <p:cNvPr id="12" name="Right Arrow 11"/>
              <p:cNvSpPr/>
              <p:nvPr/>
            </p:nvSpPr>
            <p:spPr>
              <a:xfrm rot="13740725">
                <a:off x="-390525" y="547687"/>
                <a:ext cx="1314450" cy="21907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-832816" y="1090560"/>
                <a:ext cx="2559382" cy="81902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Driveway bridge, max. </a:t>
                </a:r>
                <a:r>
                  <a:rPr lang="en-US" sz="1600" b="1" dirty="0" smtClean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6-ft </a:t>
                </a:r>
                <a:r>
                  <a:rPr lang="en-US" sz="1600" b="1" dirty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from grade to drive deck; 4’9” max. within front yard setback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553075" y="0"/>
              <a:ext cx="723583" cy="2571433"/>
              <a:chOff x="0" y="0"/>
              <a:chExt cx="723583" cy="2571433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10800000">
                <a:off x="200025" y="171133"/>
                <a:ext cx="0" cy="240030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590550" y="171133"/>
                <a:ext cx="0" cy="2400300"/>
              </a:xfrm>
              <a:prstGeom prst="line">
                <a:avLst/>
              </a:prstGeom>
              <a:ln w="31750">
                <a:solidFill>
                  <a:srgbClr val="0076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-376238" y="414021"/>
                <a:ext cx="1076325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solidFill>
                      <a:srgbClr val="00B050"/>
                    </a:solidFill>
                    <a:effectLst/>
                    <a:latin typeface="Calibri"/>
                    <a:ea typeface="Calibri"/>
                    <a:cs typeface="Times New Roman"/>
                  </a:rPr>
                  <a:t>Property Line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-128588" y="528321"/>
                <a:ext cx="1380491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>
                    <a:solidFill>
                      <a:srgbClr val="0076A8"/>
                    </a:solidFill>
                    <a:effectLst/>
                    <a:latin typeface="Calibri"/>
                    <a:ea typeface="Calibri"/>
                    <a:cs typeface="Times New Roman"/>
                  </a:rPr>
                  <a:t>Edge of Pavement</a:t>
                </a:r>
                <a:endParaRPr lang="en-US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cxnSp>
        <p:nvCxnSpPr>
          <p:cNvPr id="14" name="Straight Connector 13"/>
          <p:cNvCxnSpPr/>
          <p:nvPr/>
        </p:nvCxnSpPr>
        <p:spPr>
          <a:xfrm rot="10800000">
            <a:off x="5638801" y="1354683"/>
            <a:ext cx="0" cy="2760116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 rot="16200000">
            <a:off x="4844134" y="2013866"/>
            <a:ext cx="1504560" cy="3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Setback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Line (approx.)</a:t>
            </a:r>
            <a:endParaRPr lang="en-US" sz="11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52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West Elevation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3604" y="694907"/>
            <a:ext cx="8308902" cy="4715293"/>
            <a:chOff x="-189910" y="-96581"/>
            <a:chExt cx="6924085" cy="39294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6725"/>
              <a:ext cx="6734175" cy="322897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189910" y="2876550"/>
              <a:ext cx="2694985" cy="956279"/>
              <a:chOff x="-485185" y="0"/>
              <a:chExt cx="2694985" cy="956279"/>
            </a:xfrm>
          </p:grpSpPr>
          <p:sp>
            <p:nvSpPr>
              <p:cNvPr id="12" name="Right Arrow 11"/>
              <p:cNvSpPr/>
              <p:nvPr/>
            </p:nvSpPr>
            <p:spPr>
              <a:xfrm rot="20131838">
                <a:off x="895350" y="0"/>
                <a:ext cx="1314450" cy="21907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-485185" y="171449"/>
                <a:ext cx="2540996" cy="78483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Walkway bridge, max. </a:t>
                </a:r>
                <a:r>
                  <a:rPr lang="en-US" sz="1600" b="1" dirty="0" smtClean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6-ft </a:t>
                </a:r>
                <a:r>
                  <a:rPr lang="en-US" sz="1600" b="1" dirty="0">
                    <a:solidFill>
                      <a:srgbClr val="FF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from grade to walkway deck; 4-ft max. within front yard setback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525587" y="-96581"/>
              <a:ext cx="704850" cy="2839146"/>
              <a:chOff x="-103188" y="-96581"/>
              <a:chExt cx="704850" cy="283914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34035" y="342265"/>
                <a:ext cx="0" cy="2400300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81610" y="342265"/>
                <a:ext cx="0" cy="2400300"/>
              </a:xfrm>
              <a:prstGeom prst="line">
                <a:avLst/>
              </a:prstGeom>
              <a:ln w="31750">
                <a:solidFill>
                  <a:srgbClr val="0076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-286718" y="467949"/>
                <a:ext cx="145291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B050"/>
                    </a:solidFill>
                    <a:effectLst/>
                    <a:latin typeface="Calibri"/>
                    <a:ea typeface="Calibri"/>
                    <a:cs typeface="Times New Roman"/>
                  </a:rPr>
                  <a:t>Property Line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-726441" y="726727"/>
                <a:ext cx="1570355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76A8"/>
                    </a:solidFill>
                    <a:effectLst/>
                    <a:latin typeface="Calibri"/>
                    <a:ea typeface="Calibri"/>
                    <a:cs typeface="Times New Roman"/>
                  </a:rPr>
                  <a:t>Edge of Pavement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3200400" y="2162350"/>
            <a:ext cx="1371601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275773" y="1221522"/>
            <a:ext cx="0" cy="317258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 rot="16200000">
            <a:off x="3053434" y="1899566"/>
            <a:ext cx="2190360" cy="3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Setback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Line (approx.)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46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Props1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00D7ED-6620-45A0-9F13-862FEFE886A3}">
  <ds:schemaRefs>
    <ds:schemaRef ds:uri="http://www.w3.org/XML/1998/namespace"/>
    <ds:schemaRef ds:uri="http://schemas.microsoft.com/sharepoint/v3/fields"/>
    <ds:schemaRef ds:uri="http://schemas.microsoft.com/sharepoint/v3"/>
    <ds:schemaRef ds:uri="CEA9126C-A9B1-4F4A-855C-DD0F845697D2"/>
    <ds:schemaRef ds:uri="http://purl.org/dc/terms/"/>
    <ds:schemaRef ds:uri="a94d8b85-37e1-4d17-8d55-8b7d207932bb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14730</TotalTime>
  <Words>442</Words>
  <Application>Microsoft Office PowerPoint</Application>
  <PresentationFormat>On-screen Show (4:3)</PresentationFormat>
  <Paragraphs>89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PowerPoint_Template_2015</vt:lpstr>
      <vt:lpstr>PowerPoint Presentation</vt:lpstr>
      <vt:lpstr>Vicinity Map</vt:lpstr>
      <vt:lpstr>Overview of Request</vt:lpstr>
      <vt:lpstr>Relevant Code Standards</vt:lpstr>
      <vt:lpstr>Property Constraints</vt:lpstr>
      <vt:lpstr>Site Plan (Excerpt)</vt:lpstr>
      <vt:lpstr>Aerial Photo w/2-ft Contours</vt:lpstr>
      <vt:lpstr>East Elevation</vt:lpstr>
      <vt:lpstr>West Elevation</vt:lpstr>
      <vt:lpstr>Site Photo</vt:lpstr>
      <vt:lpstr>Project Impacts</vt:lpstr>
      <vt:lpstr>Citizen Advisory Board (CAB)</vt:lpstr>
      <vt:lpstr>Public Notice</vt:lpstr>
      <vt:lpstr>Reviewing Agencies</vt:lpstr>
      <vt:lpstr>Required Findings</vt:lpstr>
      <vt:lpstr>Possible Motion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donna fagan</cp:lastModifiedBy>
  <cp:revision>120</cp:revision>
  <cp:lastPrinted>2018-05-03T19:36:25Z</cp:lastPrinted>
  <dcterms:created xsi:type="dcterms:W3CDTF">2015-09-25T21:46:02Z</dcterms:created>
  <dcterms:modified xsi:type="dcterms:W3CDTF">2018-08-02T18:09:02Z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